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4" d="100"/>
          <a:sy n="54" d="100"/>
        </p:scale>
        <p:origin x="-104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C0431-1713-8A4E-8F5C-69E62158515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AF65B1-BDD7-3741-8A41-30B64E2F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111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Very real problem, not</a:t>
            </a:r>
            <a:r>
              <a:rPr lang="en-US" baseline="0" dirty="0" smtClean="0"/>
              <a:t> so much as in the past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65B1-BDD7-3741-8A41-30B64E2FAD9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95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PSMO,</a:t>
            </a:r>
          </a:p>
          <a:p>
            <a:r>
              <a:rPr lang="en-US" dirty="0" smtClean="0"/>
              <a:t>Kill Dates</a:t>
            </a:r>
          </a:p>
          <a:p>
            <a:r>
              <a:rPr lang="en-US" dirty="0" smtClean="0"/>
              <a:t>Pack Dates</a:t>
            </a:r>
          </a:p>
          <a:p>
            <a:r>
              <a:rPr lang="en-US" dirty="0" smtClean="0"/>
              <a:t>8 ups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65B1-BDD7-3741-8A41-30B64E2FAD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Baking croissants</a:t>
            </a:r>
            <a:r>
              <a:rPr lang="en-US" baseline="0" dirty="0" smtClean="0"/>
              <a:t> vs. cutting vegetables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AF65B1-BDD7-3741-8A41-30B64E2FAD9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17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Purchasing, Receiving, and Storing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7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Selecting Suppliers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the rules!</a:t>
            </a:r>
          </a:p>
          <a:p>
            <a:r>
              <a:rPr lang="en-US" dirty="0" smtClean="0"/>
              <a:t>Should be easy to work with </a:t>
            </a:r>
          </a:p>
          <a:p>
            <a:r>
              <a:rPr lang="en-US" dirty="0" smtClean="0"/>
              <a:t>Helps to think of them as partners – honest and upfront</a:t>
            </a:r>
          </a:p>
          <a:p>
            <a:r>
              <a:rPr lang="en-US" dirty="0" smtClean="0"/>
              <a:t>Keep options open – even if using a main supplier, talk to the others</a:t>
            </a:r>
          </a:p>
          <a:p>
            <a:r>
              <a:rPr lang="en-US" dirty="0" smtClean="0"/>
              <a:t>Suppliers can be wholesale clubs and markets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Basic Sources</a:t>
            </a:r>
          </a:p>
          <a:p>
            <a:r>
              <a:rPr lang="en-US" dirty="0" smtClean="0"/>
              <a:t>Local Retail Markets (Publix) – convenient but expensive – good for emergencies</a:t>
            </a:r>
          </a:p>
          <a:p>
            <a:r>
              <a:rPr lang="en-US" dirty="0" smtClean="0"/>
              <a:t>Local Butcher – can buy meat be the case and break up – also cut meat to order</a:t>
            </a:r>
          </a:p>
          <a:p>
            <a:r>
              <a:rPr lang="en-US" dirty="0" smtClean="0"/>
              <a:t>Distributors – (Sysco, Cheney Bros) – sometime will break cases at extra cost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42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Market – can save 30% or more</a:t>
            </a:r>
          </a:p>
          <a:p>
            <a:r>
              <a:rPr lang="en-US" dirty="0" smtClean="0"/>
              <a:t>Wholesale Clubs (Restaurant Depot)</a:t>
            </a:r>
          </a:p>
          <a:p>
            <a:r>
              <a:rPr lang="en-US" dirty="0" smtClean="0"/>
              <a:t>Distributors</a:t>
            </a:r>
          </a:p>
          <a:p>
            <a:endParaRPr lang="en-US" dirty="0"/>
          </a:p>
          <a:p>
            <a:r>
              <a:rPr lang="en-US" dirty="0" smtClean="0"/>
              <a:t>Wagon- jobber – buys the order from market and delivers for a mark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64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 the terminology</a:t>
            </a:r>
          </a:p>
          <a:p>
            <a:r>
              <a:rPr lang="en-US" dirty="0" smtClean="0"/>
              <a:t>Most today is frozen –</a:t>
            </a:r>
          </a:p>
          <a:p>
            <a:pPr lvl="1"/>
            <a:r>
              <a:rPr lang="en-US" dirty="0" smtClean="0"/>
              <a:t>IQF – Individually Quick Frozen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IQF Shrimp 20 – 30 PND =</a:t>
            </a:r>
          </a:p>
          <a:p>
            <a:pPr lvl="2"/>
            <a:r>
              <a:rPr lang="en-US" dirty="0" smtClean="0"/>
              <a:t>Individually Quick frozen shrimp, 20-30 count per pound, peeled and deveined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8810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Purchase 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>
            <a:normAutofit/>
          </a:bodyPr>
          <a:lstStyle/>
          <a:p>
            <a:r>
              <a:rPr lang="en-US" dirty="0" smtClean="0"/>
              <a:t>Use them!</a:t>
            </a:r>
          </a:p>
          <a:p>
            <a:r>
              <a:rPr lang="en-US" dirty="0" smtClean="0"/>
              <a:t>Should include:</a:t>
            </a:r>
          </a:p>
          <a:p>
            <a:pPr lvl="1"/>
            <a:r>
              <a:rPr lang="en-US" dirty="0" smtClean="0"/>
              <a:t>Date the order placed</a:t>
            </a:r>
          </a:p>
          <a:p>
            <a:pPr lvl="1"/>
            <a:r>
              <a:rPr lang="en-US" dirty="0" smtClean="0"/>
              <a:t>Payment Terms</a:t>
            </a:r>
          </a:p>
          <a:p>
            <a:pPr lvl="1"/>
            <a:r>
              <a:rPr lang="en-US" dirty="0" smtClean="0"/>
              <a:t>Supplier</a:t>
            </a:r>
          </a:p>
          <a:p>
            <a:pPr lvl="1"/>
            <a:r>
              <a:rPr lang="en-US" dirty="0" smtClean="0"/>
              <a:t>Description, quantity, quoted cost of each unit</a:t>
            </a:r>
          </a:p>
          <a:p>
            <a:pPr lvl="1"/>
            <a:r>
              <a:rPr lang="en-US" dirty="0" smtClean="0"/>
              <a:t>Area for receiving person to verify acceptance</a:t>
            </a:r>
          </a:p>
          <a:p>
            <a:pPr lvl="1"/>
            <a:r>
              <a:rPr lang="en-US" dirty="0" smtClean="0"/>
              <a:t>Extension of final price, </a:t>
            </a:r>
          </a:p>
          <a:p>
            <a:pPr lvl="1"/>
            <a:r>
              <a:rPr lang="en-US" dirty="0" smtClean="0"/>
              <a:t>Signatures of Supplier agent and Receiving person</a:t>
            </a:r>
          </a:p>
          <a:p>
            <a:pPr lvl="1"/>
            <a:endParaRPr lang="en-US" dirty="0"/>
          </a:p>
          <a:p>
            <a:pPr marL="349250" lvl="1" indent="0">
              <a:buNone/>
            </a:pPr>
            <a:r>
              <a:rPr lang="en-US" i="1" dirty="0" smtClean="0"/>
              <a:t> 	</a:t>
            </a:r>
            <a:r>
              <a:rPr lang="en-US" sz="2400" i="1" dirty="0" smtClean="0"/>
              <a:t>Most large suppliers have on line ordering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88890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for </a:t>
            </a:r>
            <a:r>
              <a:rPr lang="en-US" dirty="0" err="1" smtClean="0"/>
              <a:t>Buting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Edible portion cost – lowest price not necessarily the least expensive – think cost per serving </a:t>
            </a:r>
          </a:p>
          <a:p>
            <a:pPr marL="0" indent="0">
              <a:buNone/>
            </a:pPr>
            <a:r>
              <a:rPr lang="en-US" dirty="0" smtClean="0"/>
              <a:t>Make </a:t>
            </a:r>
            <a:r>
              <a:rPr lang="en-US" dirty="0"/>
              <a:t>or Buy – </a:t>
            </a:r>
          </a:p>
          <a:p>
            <a:pPr lvl="1"/>
            <a:r>
              <a:rPr lang="en-US" dirty="0"/>
              <a:t>Know your labor costs</a:t>
            </a:r>
          </a:p>
          <a:p>
            <a:pPr lvl="1"/>
            <a:r>
              <a:rPr lang="en-US" dirty="0"/>
              <a:t>Equipment on hand</a:t>
            </a:r>
          </a:p>
          <a:p>
            <a:pPr lvl="1"/>
            <a:r>
              <a:rPr lang="en-US" dirty="0"/>
              <a:t>Skilled labor available- </a:t>
            </a:r>
          </a:p>
          <a:p>
            <a:pPr lvl="1"/>
            <a:r>
              <a:rPr lang="en-US" dirty="0"/>
              <a:t>Quality considerations</a:t>
            </a:r>
          </a:p>
          <a:p>
            <a:pPr lvl="1"/>
            <a:r>
              <a:rPr lang="en-US" dirty="0"/>
              <a:t>Availability of ready prepped product</a:t>
            </a:r>
          </a:p>
          <a:p>
            <a:pPr lvl="1"/>
            <a:r>
              <a:rPr lang="en-US" dirty="0"/>
              <a:t>How does it relate to the overall commissary operation?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896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Competitive Bidding – </a:t>
            </a:r>
          </a:p>
          <a:p>
            <a:r>
              <a:rPr lang="en-US" dirty="0" smtClean="0"/>
              <a:t>Focus on “Center of the Plate”</a:t>
            </a:r>
          </a:p>
          <a:p>
            <a:r>
              <a:rPr lang="en-US" dirty="0" smtClean="0"/>
              <a:t>Can the supplier do better on prices?</a:t>
            </a:r>
          </a:p>
          <a:p>
            <a:pPr lvl="1"/>
            <a:r>
              <a:rPr lang="en-US" dirty="0" smtClean="0"/>
              <a:t>May lock in purchase price for several months on minimum buy – supplier keeps product </a:t>
            </a:r>
          </a:p>
          <a:p>
            <a:pPr lvl="1"/>
            <a:r>
              <a:rPr lang="en-US" dirty="0" smtClean="0"/>
              <a:t>Limited delivery or no delivery</a:t>
            </a:r>
          </a:p>
          <a:p>
            <a:r>
              <a:rPr lang="en-US" dirty="0" smtClean="0"/>
              <a:t>Less expensive with no adverse effect on quality</a:t>
            </a:r>
          </a:p>
          <a:p>
            <a:r>
              <a:rPr lang="en-US" dirty="0" smtClean="0"/>
              <a:t>Seasonality – times of year foods are cheaper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945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Pay with Cash – or within terms </a:t>
            </a:r>
          </a:p>
          <a:p>
            <a:r>
              <a:rPr lang="en-US" dirty="0" smtClean="0"/>
              <a:t>Price Trend Speculation</a:t>
            </a:r>
          </a:p>
          <a:p>
            <a:r>
              <a:rPr lang="en-US" dirty="0" smtClean="0"/>
              <a:t>Purchase in Larger Units</a:t>
            </a:r>
          </a:p>
          <a:p>
            <a:r>
              <a:rPr lang="en-US" dirty="0" smtClean="0"/>
              <a:t>Special Promotions</a:t>
            </a:r>
          </a:p>
          <a:p>
            <a:r>
              <a:rPr lang="en-US" dirty="0" smtClean="0"/>
              <a:t>Do it Yourself – go to the market or Wholesale Club</a:t>
            </a:r>
          </a:p>
          <a:p>
            <a:r>
              <a:rPr lang="en-US" dirty="0" smtClean="0"/>
              <a:t>Use rebate programs by majors brands (why not coupons)</a:t>
            </a:r>
          </a:p>
          <a:p>
            <a:r>
              <a:rPr lang="en-US" dirty="0" smtClean="0"/>
              <a:t>Buy Generic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08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444532"/>
            <a:ext cx="8042276" cy="4499069"/>
          </a:xfrm>
        </p:spPr>
        <p:txBody>
          <a:bodyPr>
            <a:normAutofit/>
          </a:bodyPr>
          <a:lstStyle/>
          <a:p>
            <a:r>
              <a:rPr lang="en-US" dirty="0" smtClean="0"/>
              <a:t>Products should be received at off peak times</a:t>
            </a:r>
          </a:p>
          <a:p>
            <a:pPr lvl="1"/>
            <a:r>
              <a:rPr lang="en-US" dirty="0" err="1" smtClean="0"/>
              <a:t>Keydrop</a:t>
            </a:r>
            <a:r>
              <a:rPr lang="en-US" dirty="0" smtClean="0"/>
              <a:t> deliveries</a:t>
            </a:r>
          </a:p>
          <a:p>
            <a:r>
              <a:rPr lang="en-US" dirty="0" smtClean="0"/>
              <a:t>Should be checked in by designated person – </a:t>
            </a:r>
          </a:p>
          <a:p>
            <a:pPr lvl="1"/>
            <a:r>
              <a:rPr lang="en-US" dirty="0" smtClean="0"/>
              <a:t>Food Safety – correct temperatures</a:t>
            </a:r>
          </a:p>
          <a:p>
            <a:pPr lvl="1"/>
            <a:r>
              <a:rPr lang="en-US" dirty="0" smtClean="0"/>
              <a:t>Quality</a:t>
            </a:r>
          </a:p>
          <a:p>
            <a:pPr lvl="1"/>
            <a:r>
              <a:rPr lang="en-US" dirty="0" smtClean="0"/>
              <a:t>Weights (have scales)</a:t>
            </a:r>
          </a:p>
          <a:p>
            <a:pPr lvl="1"/>
            <a:r>
              <a:rPr lang="en-US" dirty="0" smtClean="0"/>
              <a:t>Should meet specifications</a:t>
            </a:r>
          </a:p>
          <a:p>
            <a:pPr lvl="1"/>
            <a:endParaRPr lang="en-US" dirty="0"/>
          </a:p>
          <a:p>
            <a:pPr marL="349250" lvl="1" indent="0" algn="ctr">
              <a:buNone/>
            </a:pPr>
            <a:r>
              <a:rPr lang="en-US" sz="2400" i="1" dirty="0" smtClean="0"/>
              <a:t>The person receiving should have the authority (and willingness) to reject anything out of “Spec”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14467806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Accessory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19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Purchasing mistakes can mean the difference between profitability and failure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993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Those purchasing should know how to calculate yields</a:t>
            </a:r>
          </a:p>
          <a:p>
            <a:pPr lvl="1"/>
            <a:r>
              <a:rPr lang="en-US" dirty="0" smtClean="0"/>
              <a:t>How many salads can be produced by a case of lettuce?</a:t>
            </a:r>
          </a:p>
          <a:p>
            <a:r>
              <a:rPr lang="en-US" dirty="0" smtClean="0"/>
              <a:t>Each Caterer should become familiar with common grades and expressions used in purchasing</a:t>
            </a:r>
          </a:p>
          <a:p>
            <a:pPr lvl="1"/>
            <a:r>
              <a:rPr lang="en-US" dirty="0" smtClean="0"/>
              <a:t>Prime vs. Choice vs. No Roll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7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product specifications for each item to be purchased –</a:t>
            </a:r>
          </a:p>
          <a:p>
            <a:pPr lvl="1"/>
            <a:r>
              <a:rPr lang="en-US" dirty="0" smtClean="0"/>
              <a:t>Assures consistent yields</a:t>
            </a:r>
          </a:p>
          <a:p>
            <a:pPr lvl="1"/>
            <a:r>
              <a:rPr lang="en-US" dirty="0" smtClean="0"/>
              <a:t>Works within recipe cards &amp; cost calculations</a:t>
            </a:r>
          </a:p>
          <a:p>
            <a:pPr lvl="1"/>
            <a:r>
              <a:rPr lang="en-US" dirty="0" smtClean="0"/>
              <a:t>Can vary with menu item (Steaks vs. Stews)</a:t>
            </a:r>
          </a:p>
          <a:p>
            <a:pPr marL="349250" lvl="1" indent="0">
              <a:buNone/>
            </a:pPr>
            <a:endParaRPr lang="en-US" dirty="0" smtClean="0"/>
          </a:p>
          <a:p>
            <a:r>
              <a:rPr lang="en-US" dirty="0" smtClean="0"/>
              <a:t>Timing</a:t>
            </a:r>
          </a:p>
          <a:p>
            <a:pPr lvl="1"/>
            <a:r>
              <a:rPr lang="en-US" dirty="0" smtClean="0"/>
              <a:t>Make sure foods arrive ‘Just on Time’ – not too early and not too late</a:t>
            </a:r>
          </a:p>
          <a:p>
            <a:pPr lvl="1"/>
            <a:r>
              <a:rPr lang="en-US" dirty="0" smtClean="0"/>
              <a:t>Know the shelf life of a product</a:t>
            </a:r>
          </a:p>
        </p:txBody>
      </p:sp>
    </p:spTree>
    <p:extLst>
      <p:ext uri="{BB962C8B-B14F-4D97-AF65-F5344CB8AC3E}">
        <p14:creationId xmlns:p14="http://schemas.microsoft.com/office/powerpoint/2010/main" val="8498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of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Order the proper product</a:t>
            </a:r>
          </a:p>
          <a:p>
            <a:r>
              <a:rPr lang="en-US" dirty="0" smtClean="0"/>
              <a:t>In the correct quality and quantity</a:t>
            </a:r>
          </a:p>
          <a:p>
            <a:r>
              <a:rPr lang="en-US" dirty="0" smtClean="0"/>
              <a:t>At the best possible price</a:t>
            </a:r>
          </a:p>
          <a:p>
            <a:r>
              <a:rPr lang="en-US" dirty="0" smtClean="0"/>
              <a:t>Delivered at the right time</a:t>
            </a:r>
          </a:p>
          <a:p>
            <a:r>
              <a:rPr lang="en-US" dirty="0" smtClean="0"/>
              <a:t>From a reputable supplier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8220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 In Purchasing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Purchasers should be prohibited from accepting gifts above a certain value (including fishing trips)</a:t>
            </a:r>
          </a:p>
          <a:p>
            <a:r>
              <a:rPr lang="en-US" dirty="0" smtClean="0"/>
              <a:t>Should show no one supplier favoritism</a:t>
            </a:r>
          </a:p>
          <a:p>
            <a:r>
              <a:rPr lang="en-US" dirty="0" smtClean="0"/>
              <a:t>Should not make personal purchases from suppliers</a:t>
            </a:r>
          </a:p>
          <a:p>
            <a:r>
              <a:rPr lang="en-US" dirty="0" smtClean="0"/>
              <a:t>Bids should go to the lowest bidder</a:t>
            </a:r>
          </a:p>
          <a:p>
            <a:endParaRPr lang="en-US" dirty="0"/>
          </a:p>
          <a:p>
            <a:r>
              <a:rPr lang="en-US" dirty="0" smtClean="0"/>
              <a:t>As Always, there is flexibility – e.g. service level may be worth a few cents more if prices are consistently the same between suppliers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1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for the catering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Purchasing in a catering operation is different than a restaurant</a:t>
            </a:r>
          </a:p>
          <a:p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Not knowing quantities on hand</a:t>
            </a:r>
          </a:p>
          <a:p>
            <a:pPr lvl="1"/>
            <a:r>
              <a:rPr lang="en-US" dirty="0" smtClean="0"/>
              <a:t>Not consolidating needs of several parties</a:t>
            </a:r>
          </a:p>
          <a:p>
            <a:pPr lvl="1"/>
            <a:r>
              <a:rPr lang="en-US" dirty="0" smtClean="0"/>
              <a:t>False ‘savings” in bulk purchases, especially of perishable product</a:t>
            </a:r>
          </a:p>
          <a:p>
            <a:pPr lvl="1"/>
            <a:r>
              <a:rPr lang="en-US" dirty="0" smtClean="0"/>
              <a:t>Lazy – ordering from one supplier only, instead of going to markets, etc.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48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Bulk Buying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By only in bulk of you can save 20% or more off the price and if it can be used in the next 3 months</a:t>
            </a:r>
          </a:p>
          <a:p>
            <a:pPr lvl="1"/>
            <a:r>
              <a:rPr lang="en-US" dirty="0" smtClean="0"/>
              <a:t>Only if you have secure, safe storage</a:t>
            </a:r>
          </a:p>
          <a:p>
            <a:pPr lvl="1"/>
            <a:r>
              <a:rPr lang="en-US" dirty="0" smtClean="0"/>
              <a:t>If the cash flow allows it</a:t>
            </a:r>
          </a:p>
          <a:p>
            <a:pPr lvl="1"/>
            <a:r>
              <a:rPr lang="en-US" dirty="0" smtClean="0"/>
              <a:t>Set limits – no hoarding!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Keep inventory levels low</a:t>
            </a:r>
          </a:p>
          <a:p>
            <a:pPr lvl="1"/>
            <a:r>
              <a:rPr lang="en-US" dirty="0" smtClean="0"/>
              <a:t>Stealing is harder</a:t>
            </a:r>
          </a:p>
          <a:p>
            <a:pPr lvl="1"/>
            <a:r>
              <a:rPr lang="en-US" dirty="0" smtClean="0"/>
              <a:t>Easier to inventory</a:t>
            </a:r>
          </a:p>
          <a:p>
            <a:pPr lvl="1"/>
            <a:r>
              <a:rPr lang="en-US" dirty="0" smtClean="0"/>
              <a:t>Not tying up money – keeps good “</a:t>
            </a:r>
            <a:r>
              <a:rPr lang="en-US" dirty="0"/>
              <a:t>C</a:t>
            </a:r>
            <a:r>
              <a:rPr lang="en-US" dirty="0" smtClean="0"/>
              <a:t>ash Flow”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509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Purchasing 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Talk to and learn from the salespeople form major suppliers!</a:t>
            </a:r>
          </a:p>
          <a:p>
            <a:r>
              <a:rPr lang="en-US" dirty="0" smtClean="0"/>
              <a:t>Should include</a:t>
            </a:r>
          </a:p>
          <a:p>
            <a:pPr lvl="1"/>
            <a:r>
              <a:rPr lang="en-US" dirty="0" smtClean="0"/>
              <a:t>Intended use</a:t>
            </a:r>
          </a:p>
          <a:p>
            <a:pPr lvl="1"/>
            <a:r>
              <a:rPr lang="en-US" dirty="0" smtClean="0"/>
              <a:t>General and Detailed Descriptions</a:t>
            </a:r>
          </a:p>
          <a:p>
            <a:pPr lvl="1"/>
            <a:r>
              <a:rPr lang="en-US" dirty="0" smtClean="0"/>
              <a:t>Product name</a:t>
            </a:r>
          </a:p>
          <a:p>
            <a:pPr lvl="1"/>
            <a:r>
              <a:rPr lang="en-US" dirty="0" smtClean="0"/>
              <a:t>Brand or Manufacturer</a:t>
            </a:r>
          </a:p>
          <a:p>
            <a:pPr lvl="1"/>
            <a:r>
              <a:rPr lang="en-US" dirty="0" smtClean="0"/>
              <a:t>U.S. Product Grade</a:t>
            </a:r>
          </a:p>
          <a:p>
            <a:pPr lvl="1"/>
            <a:r>
              <a:rPr lang="en-US" dirty="0" smtClean="0"/>
              <a:t>Size of product</a:t>
            </a:r>
          </a:p>
          <a:p>
            <a:pPr lvl="1"/>
            <a:r>
              <a:rPr lang="en-US" dirty="0" smtClean="0"/>
              <a:t>Age of product (beef)</a:t>
            </a:r>
          </a:p>
          <a:p>
            <a:pPr lvl="1"/>
            <a:r>
              <a:rPr lang="en-US" dirty="0" smtClean="0"/>
              <a:t>For Produce - Color, ripeness, trim, “name”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168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1478</TotalTime>
  <Words>836</Words>
  <Application>Microsoft Macintosh PowerPoint</Application>
  <PresentationFormat>On-screen Show (4:3)</PresentationFormat>
  <Paragraphs>144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Chapter 11</vt:lpstr>
      <vt:lpstr>Purchasing</vt:lpstr>
      <vt:lpstr>Yields</vt:lpstr>
      <vt:lpstr>Specifications</vt:lpstr>
      <vt:lpstr>Goals of Purchasing</vt:lpstr>
      <vt:lpstr>Ethics In Purchasing</vt:lpstr>
      <vt:lpstr>Purchasing for the catering operation</vt:lpstr>
      <vt:lpstr>Bulk Buying</vt:lpstr>
      <vt:lpstr>Purchasing Specifications</vt:lpstr>
      <vt:lpstr>Selecting Suppliers</vt:lpstr>
      <vt:lpstr>Meat</vt:lpstr>
      <vt:lpstr>Produce</vt:lpstr>
      <vt:lpstr>Seafood</vt:lpstr>
      <vt:lpstr>Purchase Orders</vt:lpstr>
      <vt:lpstr>Tips for Buting</vt:lpstr>
      <vt:lpstr>Tips (Continued)</vt:lpstr>
      <vt:lpstr>Tips (Cont.)</vt:lpstr>
      <vt:lpstr>Receiving</vt:lpstr>
      <vt:lpstr>Next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creator>Raleigh Whitehurst</dc:creator>
  <cp:lastModifiedBy>Raleigh Whitehurst</cp:lastModifiedBy>
  <cp:revision>7</cp:revision>
  <dcterms:created xsi:type="dcterms:W3CDTF">2013-03-28T19:44:53Z</dcterms:created>
  <dcterms:modified xsi:type="dcterms:W3CDTF">2013-03-31T23:53:16Z</dcterms:modified>
</cp:coreProperties>
</file>